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tags/tag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8" r:id="rId2"/>
    <p:sldId id="264" r:id="rId3"/>
    <p:sldId id="265" r:id="rId4"/>
    <p:sldId id="266" r:id="rId5"/>
    <p:sldId id="262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</p:sldIdLst>
  <p:sldSz cx="12190413" cy="6858000"/>
  <p:notesSz cx="6858000" cy="9144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55"/>
    <a:srgbClr val="E8E8E6"/>
    <a:srgbClr val="FFFFFF"/>
    <a:srgbClr val="080808"/>
    <a:srgbClr val="9498AE"/>
    <a:srgbClr val="7C819C"/>
    <a:srgbClr val="636883"/>
    <a:srgbClr val="53576D"/>
    <a:srgbClr val="722A2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9" autoAdjust="0"/>
    <p:restoredTop sz="94595" autoAdjust="0"/>
  </p:normalViewPr>
  <p:slideViewPr>
    <p:cSldViewPr>
      <p:cViewPr varScale="1">
        <p:scale>
          <a:sx n="87" d="100"/>
          <a:sy n="87" d="100"/>
        </p:scale>
        <p:origin x="71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问题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912-4A8F-8C29-50F0FF5EEFA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912-4A8F-8C29-50F0FF5EEFA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912-4A8F-8C29-50F0FF5EEF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轻微</c:v>
                </c:pt>
                <c:pt idx="1">
                  <c:v>中等</c:v>
                </c:pt>
                <c:pt idx="2">
                  <c:v>严重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E5-42EF-94F5-CBDDB28CB7B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0E5BC-B417-466E-A76A-1359E7C5B0BB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0E0E2-7263-44C4-AAA9-733DBA7BD2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17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955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7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373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06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84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94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685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65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00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10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088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71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65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223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59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06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880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598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288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736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25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19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4144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82A8-D6B6-4FDA-A495-4D437BAFBB6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DD927-E55F-4D12-BD2D-8ABE6C9127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FFFFFF"/>
          </a:fgClr>
          <a:bgClr>
            <a:srgbClr val="E8E8E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r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77179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63" y="1818923"/>
            <a:ext cx="4544313" cy="3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4990631" y="2852936"/>
            <a:ext cx="6466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zh-CN" altLang="en-U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第十二周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44874"/>
            <a:ext cx="1708398" cy="17083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55823" y="5866238"/>
            <a:ext cx="477180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常佳辉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王康明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广洲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张祥国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B1698-1703-4003-B840-8960BE01BF86}" type="datetime9">
              <a:rPr lang="zh-CN" altLang="en-US" smtClean="0"/>
              <a:t>2020年5月22日星期五1时52分24秒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7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5584" y="404664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2020年5月22日星期五1时53分50秒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09520" y="1214565"/>
            <a:ext cx="9433039" cy="615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接受问题具体为：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394" y="1912883"/>
            <a:ext cx="8596138" cy="20293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1072069" y="3942189"/>
            <a:ext cx="870675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不接受的理由为：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返回重新填写作品配字，再提交，可以覆盖替换第一次提交时的作品配字，是我们设计的初衷。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13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5584" y="404664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2020年5月22日星期五1时53分50秒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37587" y="1177023"/>
            <a:ext cx="3585411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登录成功后选择创作点击分享后跳转分享成功界面，导航栏显示为未登录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状态。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结果：已修复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，为登录状态。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346" y="1412776"/>
            <a:ext cx="7645084" cy="43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5584" y="404664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2020年5月22日星期五1时53分50秒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37587" y="1177024"/>
            <a:ext cx="3585411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用户和管理员登录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界面，输入错误的账户，提示不存在当前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账户，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容易发生拖库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结果：已修复缺陷，提醒信息为输入正确的账号和密码。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31752" r="27207"/>
          <a:stretch/>
        </p:blipFill>
        <p:spPr>
          <a:xfrm>
            <a:off x="5015086" y="720407"/>
            <a:ext cx="3240360" cy="44509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462" y="2090376"/>
            <a:ext cx="3564028" cy="373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5584" y="404664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2020年5月22日星期五1时53分50秒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37587" y="1177025"/>
            <a:ext cx="3585411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评论作品，输入比较长的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评论。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结果：已修复缺陷，提示最多只能输入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字，超出的部分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将自动删除。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712" y="1428860"/>
            <a:ext cx="7368000" cy="414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5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3790950" y="340671"/>
            <a:ext cx="3708412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96068" y="60666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本节汇报的内容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90950" y="3150260"/>
            <a:ext cx="65527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第一部分：本组对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组的评审情况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27BA-60B4-4F83-8875-761C5911EDE0}" type="datetime9">
              <a:rPr lang="zh-CN" altLang="en-US" smtClean="0"/>
              <a:t>2020年5月22日星期五1时54分4秒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31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0EEB1BE-3CEC-4DF8-A817-1156A20A2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134" y="1336336"/>
            <a:ext cx="6447079" cy="4684937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8336" y="404664"/>
            <a:ext cx="3716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本组对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2020年5月22日星期五1时54分4秒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20508" y="1183020"/>
            <a:ext cx="9433039" cy="1230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评审内容：测试需求规格说明书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问题总条数：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05903" y="2507362"/>
          <a:ext cx="6336705" cy="126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235">
                  <a:extLst>
                    <a:ext uri="{9D8B030D-6E8A-4147-A177-3AD203B41FA5}">
                      <a16:colId xmlns:a16="http://schemas.microsoft.com/office/drawing/2014/main" val="3147155665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441138397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677695724"/>
                    </a:ext>
                  </a:extLst>
                </a:gridCol>
              </a:tblGrid>
              <a:tr h="400149"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测试评审报告概况（评审对象是 测试规格说明书）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19054"/>
                  </a:ext>
                </a:extLst>
              </a:tr>
              <a:tr h="405707">
                <a:tc>
                  <a:txBody>
                    <a:bodyPr/>
                    <a:lstStyle/>
                    <a:p>
                      <a:r>
                        <a:rPr lang="zh-CN" altLang="en-US" dirty="0"/>
                        <a:t>轻微条数：</a:t>
                      </a:r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中等条数：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严重条数：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47317"/>
                  </a:ext>
                </a:extLst>
              </a:tr>
              <a:tr h="456793"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接受条数：</a:t>
                      </a:r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部分接受条数：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不接受条数：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4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35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2D631B8-E27F-4110-88EC-555CF984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110" y="1658328"/>
            <a:ext cx="6271803" cy="4473328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8335" y="404664"/>
            <a:ext cx="3716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本组对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2020年5月22日星期五1时54分4秒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52397" y="1212149"/>
            <a:ext cx="9433039" cy="1230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软件问题报告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问题总条数：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413385" y="2562743"/>
          <a:ext cx="6336705" cy="126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235">
                  <a:extLst>
                    <a:ext uri="{9D8B030D-6E8A-4147-A177-3AD203B41FA5}">
                      <a16:colId xmlns:a16="http://schemas.microsoft.com/office/drawing/2014/main" val="3147155665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441138397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677695724"/>
                    </a:ext>
                  </a:extLst>
                </a:gridCol>
              </a:tblGrid>
              <a:tr h="400149"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软件问题报告概况（评审对象是 软件项目）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19054"/>
                  </a:ext>
                </a:extLst>
              </a:tr>
              <a:tr h="405707">
                <a:tc>
                  <a:txBody>
                    <a:bodyPr/>
                    <a:lstStyle/>
                    <a:p>
                      <a:r>
                        <a:rPr lang="zh-CN" altLang="en-US" dirty="0"/>
                        <a:t>轻微条数：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中等条数：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严重条数：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47317"/>
                  </a:ext>
                </a:extLst>
              </a:tr>
              <a:tr h="456793"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接受条数：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部分接受条数：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不接受条数：</a:t>
                      </a: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4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7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65897" y="40466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评审总结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2020年5月22日星期五1时54分4秒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2854848" y="2398507"/>
            <a:ext cx="6480716" cy="3077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我组与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组已经完成交流，对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组不接受的问题的解释比较认可，经过对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组的测试结果及产出文档进行分析，我方认为，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组项目的设计和实施达到了项目需求规格说明书中要求的能力，可以进入项目的下一阶段。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9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3790950" y="340671"/>
            <a:ext cx="3708412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96068" y="60666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汇报的内容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43045" y="2572385"/>
            <a:ext cx="3203575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本组对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组的评审情况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27BA-60B4-4F83-8875-761C5911EDE0}" type="datetime9">
              <a:rPr lang="zh-CN" altLang="en-US" smtClean="0"/>
              <a:t>2020年5月22日星期五1时54分16秒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6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4081" y="404664"/>
            <a:ext cx="3664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本组对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2020年5月22日星期五1时54分16秒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2397" y="1166411"/>
            <a:ext cx="9433039" cy="1322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测试评审报告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问题总条数：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630533" y="1682497"/>
          <a:ext cx="6336705" cy="805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050">
                <a:tc gridSpan="3">
                  <a:txBody>
                    <a:bodyPr/>
                    <a:lstStyle/>
                    <a:p>
                      <a:r>
                        <a:rPr lang="zh-CN" altLang="en-US" dirty="0" smtClean="0"/>
                        <a:t>测试说明书概况（评审对象是 测试规格说明书）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0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轻微条数：</a:t>
                      </a:r>
                      <a:r>
                        <a:rPr lang="en-US" altLang="zh-CN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普通条数：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严重条数：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120" y="2709545"/>
            <a:ext cx="5913120" cy="37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3790950" y="340671"/>
            <a:ext cx="3708412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96068" y="60666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汇报的内容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90950" y="2780928"/>
            <a:ext cx="6552728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组的评审情况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二、对评审结果的反馈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B27BA-60B4-4F83-8875-761C5911EDE0}" type="datetime9">
              <a:rPr lang="zh-CN" altLang="en-US" smtClean="0"/>
              <a:t>2020年5月22日星期五1时52分11秒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61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4081" y="404664"/>
            <a:ext cx="3664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本组对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2020年5月22日星期五1时54分16秒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2397" y="1166411"/>
            <a:ext cx="9433039" cy="1322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软件测试报告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测试总用例数：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530090" y="1579128"/>
          <a:ext cx="6336705" cy="805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050">
                <a:tc gridSpan="3">
                  <a:txBody>
                    <a:bodyPr/>
                    <a:lstStyle/>
                    <a:p>
                      <a:r>
                        <a:rPr lang="zh-CN" altLang="en-US" dirty="0" smtClean="0"/>
                        <a:t>软件测试概况（评审对象是 软件项目）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0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测试用例数：</a:t>
                      </a:r>
                      <a:r>
                        <a:rPr lang="en-US" altLang="zh-CN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通过条数：</a:t>
                      </a:r>
                      <a:r>
                        <a:rPr lang="en-US" altLang="zh-CN" dirty="0" smtClean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出现问题条数：</a:t>
                      </a:r>
                      <a:r>
                        <a:rPr lang="en-US" altLang="zh-CN" dirty="0" smtClean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70" y="2953385"/>
            <a:ext cx="5735320" cy="3300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440" y="2953385"/>
            <a:ext cx="5749925" cy="33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4081" y="404664"/>
            <a:ext cx="3664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本组对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2020年5月22日星期五1时54分16秒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9520" y="1168708"/>
            <a:ext cx="9433039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评审总结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3560" y="2438400"/>
            <a:ext cx="6297295" cy="3415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经过对测试结果进行分析，项目的设计和实施达到了项目需求规格说明书中要求的能力，可以进入项目的下一阶段。但是在某些方面可能仍然存在一些不足。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第一，店铺图片的展示存在伸缩大小的问题，似乎具体无法显示完整的图片。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第二，似乎缺少退出登录状态的方法（只能通过点击“登录”来登录新的用户）。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第三，对许多信息输入缺少边际值判断，可能导致文字显示超出页面范围。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77710" y="1260475"/>
            <a:ext cx="4873625" cy="53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5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83130" y="1294"/>
            <a:ext cx="2011675" cy="1825235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02918" y="2173796"/>
            <a:ext cx="8687495" cy="2865281"/>
          </a:xfrm>
          <a:prstGeom prst="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87094" y="4042475"/>
            <a:ext cx="4140460" cy="49962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4000" b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答辩小组：        </a:t>
            </a:r>
            <a:r>
              <a:rPr lang="en-US" altLang="zh-CN" sz="2000" dirty="0">
                <a:solidFill>
                  <a:schemeClr val="bg1"/>
                </a:solidFill>
              </a:rPr>
              <a:t>G</a:t>
            </a:r>
            <a:r>
              <a:rPr lang="zh-CN" altLang="en-US" sz="2000" dirty="0">
                <a:solidFill>
                  <a:schemeClr val="bg1"/>
                </a:solidFill>
              </a:rPr>
              <a:t>组</a:t>
            </a:r>
          </a:p>
        </p:txBody>
      </p:sp>
      <p:sp>
        <p:nvSpPr>
          <p:cNvPr id="34" name="矩形 33"/>
          <p:cNvSpPr/>
          <p:nvPr/>
        </p:nvSpPr>
        <p:spPr>
          <a:xfrm>
            <a:off x="4815077" y="1818923"/>
            <a:ext cx="7375336" cy="354873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15086" y="3060157"/>
            <a:ext cx="6466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感谢批评指正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073163" y="960929"/>
            <a:ext cx="681980" cy="681980"/>
            <a:chOff x="952456" y="3218117"/>
            <a:chExt cx="877066" cy="877066"/>
          </a:xfrm>
        </p:grpSpPr>
        <p:sp>
          <p:nvSpPr>
            <p:cNvPr id="38" name="椭圆 50"/>
            <p:cNvSpPr>
              <a:spLocks noChangeArrowheads="1"/>
            </p:cNvSpPr>
            <p:nvPr/>
          </p:nvSpPr>
          <p:spPr bwMode="auto">
            <a:xfrm>
              <a:off x="952456" y="3218117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0" name="Picture 3" descr="D:\360data\重要数据\桌面\4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96" y="3367890"/>
              <a:ext cx="478586" cy="57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组合 40"/>
          <p:cNvGrpSpPr/>
          <p:nvPr/>
        </p:nvGrpSpPr>
        <p:grpSpPr>
          <a:xfrm>
            <a:off x="6978091" y="960929"/>
            <a:ext cx="681980" cy="681980"/>
            <a:chOff x="2812677" y="3391963"/>
            <a:chExt cx="877066" cy="877066"/>
          </a:xfrm>
        </p:grpSpPr>
        <p:sp>
          <p:nvSpPr>
            <p:cNvPr id="42" name="椭圆 50"/>
            <p:cNvSpPr>
              <a:spLocks noChangeArrowheads="1"/>
            </p:cNvSpPr>
            <p:nvPr/>
          </p:nvSpPr>
          <p:spPr bwMode="auto">
            <a:xfrm>
              <a:off x="2812677" y="3391963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3" name="Picture 4" descr="D:\360data\重要数据\桌面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249" y="3537498"/>
              <a:ext cx="419922" cy="58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7883019" y="960929"/>
            <a:ext cx="681980" cy="681980"/>
            <a:chOff x="4672898" y="2936570"/>
            <a:chExt cx="877066" cy="877066"/>
          </a:xfrm>
        </p:grpSpPr>
        <p:sp>
          <p:nvSpPr>
            <p:cNvPr id="45" name="椭圆 44"/>
            <p:cNvSpPr>
              <a:spLocks noChangeArrowheads="1"/>
            </p:cNvSpPr>
            <p:nvPr/>
          </p:nvSpPr>
          <p:spPr bwMode="auto">
            <a:xfrm>
              <a:off x="4672898" y="293657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6" name="Picture 5" descr="D:\360data\重要数据\桌面\未标题-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149" y="3095025"/>
              <a:ext cx="532564" cy="51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8787947" y="960929"/>
            <a:ext cx="681980" cy="681980"/>
            <a:chOff x="6533119" y="2285390"/>
            <a:chExt cx="877066" cy="877066"/>
          </a:xfrm>
        </p:grpSpPr>
        <p:sp>
          <p:nvSpPr>
            <p:cNvPr id="48" name="椭圆 47"/>
            <p:cNvSpPr>
              <a:spLocks noChangeArrowheads="1"/>
            </p:cNvSpPr>
            <p:nvPr/>
          </p:nvSpPr>
          <p:spPr bwMode="auto">
            <a:xfrm>
              <a:off x="6533119" y="228539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49" name="Picture 6" descr="D:\360data\重要数据\桌面\未标题-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358" y="2430447"/>
              <a:ext cx="512614" cy="58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9692875" y="960929"/>
            <a:ext cx="681980" cy="681980"/>
            <a:chOff x="8393340" y="1988840"/>
            <a:chExt cx="877066" cy="877066"/>
          </a:xfrm>
        </p:grpSpPr>
        <p:sp>
          <p:nvSpPr>
            <p:cNvPr id="51" name="椭圆 50"/>
            <p:cNvSpPr>
              <a:spLocks noChangeArrowheads="1"/>
            </p:cNvSpPr>
            <p:nvPr/>
          </p:nvSpPr>
          <p:spPr bwMode="auto">
            <a:xfrm>
              <a:off x="8393340" y="1988840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2" name="Picture 7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8665" y="2183926"/>
              <a:ext cx="564516" cy="48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10597802" y="960929"/>
            <a:ext cx="681980" cy="681980"/>
            <a:chOff x="10253559" y="2420888"/>
            <a:chExt cx="877066" cy="877066"/>
          </a:xfrm>
        </p:grpSpPr>
        <p:sp>
          <p:nvSpPr>
            <p:cNvPr id="54" name="椭圆 53"/>
            <p:cNvSpPr>
              <a:spLocks noChangeArrowheads="1"/>
            </p:cNvSpPr>
            <p:nvPr/>
          </p:nvSpPr>
          <p:spPr bwMode="auto">
            <a:xfrm>
              <a:off x="10253559" y="2420888"/>
              <a:ext cx="877066" cy="877066"/>
            </a:xfrm>
            <a:prstGeom prst="ellipse">
              <a:avLst/>
            </a:prstGeom>
            <a:solidFill>
              <a:srgbClr val="414455"/>
            </a:solidFill>
            <a:ln w="76200" cap="sq" cmpd="sng">
              <a:solidFill>
                <a:srgbClr val="C8C6BD"/>
              </a:solidFill>
              <a:round/>
            </a:ln>
          </p:spPr>
          <p:txBody>
            <a:bodyPr anchor="ctr"/>
            <a:lstStyle/>
            <a:p>
              <a:pPr algn="ctr"/>
              <a:endParaRPr lang="zh-CN" altLang="zh-CN" sz="24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pic>
          <p:nvPicPr>
            <p:cNvPr id="55" name="Picture 8" descr="D:\360data\重要数据\桌面\未标题-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8676" y="2566876"/>
              <a:ext cx="606832" cy="58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44874"/>
            <a:ext cx="1708398" cy="1708398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763" y="1818923"/>
            <a:ext cx="4544313" cy="32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B3AE4-50D2-470F-B3A8-5FFB4C12DC55}" type="datetime9">
              <a:rPr lang="zh-CN" altLang="en-US" smtClean="0"/>
              <a:t>2020年5月22日星期五1时54分44秒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93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260" y="425175"/>
            <a:ext cx="5889653" cy="5427022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33562" y="404664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2020年5月22日星期五1时52分11秒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52397" y="1165726"/>
            <a:ext cx="943303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测试评审报告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问题总条数：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724509"/>
              </p:ext>
            </p:extLst>
          </p:nvPr>
        </p:nvGraphicFramePr>
        <p:xfrm>
          <a:off x="605903" y="2507362"/>
          <a:ext cx="6336705" cy="126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235">
                  <a:extLst>
                    <a:ext uri="{9D8B030D-6E8A-4147-A177-3AD203B41FA5}">
                      <a16:colId xmlns:a16="http://schemas.microsoft.com/office/drawing/2014/main" val="3147155665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441138397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677695724"/>
                    </a:ext>
                  </a:extLst>
                </a:gridCol>
              </a:tblGrid>
              <a:tr h="400149">
                <a:tc gridSpan="3">
                  <a:txBody>
                    <a:bodyPr/>
                    <a:lstStyle/>
                    <a:p>
                      <a:r>
                        <a:rPr lang="zh-CN" altLang="en-US" dirty="0" smtClean="0"/>
                        <a:t>测试评审报告概况（评审对象是 测试规格说明书）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19054"/>
                  </a:ext>
                </a:extLst>
              </a:tr>
              <a:tr h="40570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轻微条数：</a:t>
                      </a:r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中等条数：</a:t>
                      </a:r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严重条数：</a:t>
                      </a: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47317"/>
                  </a:ext>
                </a:extLst>
              </a:tr>
              <a:tr h="45679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接受条数：</a:t>
                      </a:r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接受条数：</a:t>
                      </a:r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接受条数：</a:t>
                      </a: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4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9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33562" y="404664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2020年5月22日星期五1时52分11秒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94606" y="1915586"/>
            <a:ext cx="11305256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整改情况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问题：控制流程图条件分支应有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支流增加“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：需求规格说明书测试用例表中是否通过列不应该有结论。结论应在测试报告中体现。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：接受，将测试用例表中的结论列去掉。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51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图: 离页连接符 6"/>
          <p:cNvSpPr/>
          <p:nvPr/>
        </p:nvSpPr>
        <p:spPr>
          <a:xfrm>
            <a:off x="9983638" y="332656"/>
            <a:ext cx="1584176" cy="1080120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170432" y="548680"/>
            <a:ext cx="1383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320721211"/>
              </p:ext>
            </p:extLst>
          </p:nvPr>
        </p:nvGraphicFramePr>
        <p:xfrm>
          <a:off x="-147496" y="441009"/>
          <a:ext cx="6192688" cy="412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00015"/>
              </p:ext>
            </p:extLst>
          </p:nvPr>
        </p:nvGraphicFramePr>
        <p:xfrm>
          <a:off x="118542" y="4725144"/>
          <a:ext cx="60486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076962147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93254774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4250781667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59008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问题严重程度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提出数量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全部接受数量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67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轻微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0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中等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993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严重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74376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70" y="1700808"/>
            <a:ext cx="5219443" cy="225496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671270" y="4494313"/>
            <a:ext cx="5177429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：主流邮箱是个主观概念。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：“主流邮箱”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可以接受网易邮箱邮件的邮箱”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542" y="441009"/>
            <a:ext cx="1396536" cy="562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33562" y="404664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2020年5月22日星期五1时52分11秒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0" y="3212976"/>
            <a:ext cx="3993226" cy="7849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52397" y="1473502"/>
            <a:ext cx="26344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测试报告评审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423" y="1014382"/>
            <a:ext cx="3680779" cy="12878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82" y="3717032"/>
            <a:ext cx="3711262" cy="2156647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>
            <a:off x="7607374" y="2339260"/>
            <a:ext cx="360040" cy="1303166"/>
          </a:xfrm>
          <a:prstGeom prst="downArrow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2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070" y="1184126"/>
            <a:ext cx="6756747" cy="5359675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5584" y="404664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2020年5月22日星期五1时53分50秒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52397" y="1212149"/>
            <a:ext cx="9433039" cy="1230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测试评审报告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问题总条数：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05903" y="2507362"/>
          <a:ext cx="6336705" cy="126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235">
                  <a:extLst>
                    <a:ext uri="{9D8B030D-6E8A-4147-A177-3AD203B41FA5}">
                      <a16:colId xmlns:a16="http://schemas.microsoft.com/office/drawing/2014/main" val="3147155665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441138397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677695724"/>
                    </a:ext>
                  </a:extLst>
                </a:gridCol>
              </a:tblGrid>
              <a:tr h="400149">
                <a:tc gridSpan="3">
                  <a:txBody>
                    <a:bodyPr/>
                    <a:lstStyle/>
                    <a:p>
                      <a:r>
                        <a:rPr lang="zh-CN" altLang="en-US" dirty="0" smtClean="0"/>
                        <a:t>测试评审报告概况（评审对象是 测试规格说明书）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19054"/>
                  </a:ext>
                </a:extLst>
              </a:tr>
              <a:tr h="40570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轻微条数：</a:t>
                      </a:r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中等条数：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严重条数：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47317"/>
                  </a:ext>
                </a:extLst>
              </a:tr>
              <a:tr h="45679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接受条数：</a:t>
                      </a:r>
                      <a:r>
                        <a:rPr lang="en-US" altLang="zh-CN" dirty="0" smtClean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部分接受条数：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不接受条数：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4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1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5584" y="404664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2020年5月22日星期五1时53分50秒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94606" y="1300034"/>
            <a:ext cx="9433039" cy="50167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整改情况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里序号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填写账号密码表述不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明确。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：明确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明可以登录的账号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密码，用以测试。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里的测试用例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的账号密码无法在网页上正常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：已修改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为可以正常登录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与密码。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870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224" y="720407"/>
            <a:ext cx="6667843" cy="5004057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0" y="404664"/>
            <a:ext cx="12190413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流程图: 离页连接符 2"/>
          <p:cNvSpPr/>
          <p:nvPr/>
        </p:nvSpPr>
        <p:spPr>
          <a:xfrm>
            <a:off x="413385" y="180340"/>
            <a:ext cx="5286375" cy="1080135"/>
          </a:xfrm>
          <a:prstGeom prst="flowChartOffpageConnector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45584" y="404664"/>
            <a:ext cx="366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组对本组的评审情况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13385" y="1226280"/>
            <a:ext cx="0" cy="864096"/>
          </a:xfrm>
          <a:prstGeom prst="line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A2FA8-3103-48FD-B214-192ADF8D0D8F}" type="datetime9">
              <a:rPr lang="zh-CN" altLang="en-US" smtClean="0"/>
              <a:t>2020年5月22日星期五1时53分50秒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583263-619A-4955-852B-5CD53C95DE01}"/>
              </a:ext>
            </a:extLst>
          </p:cNvPr>
          <p:cNvSpPr txBox="1"/>
          <p:nvPr/>
        </p:nvSpPr>
        <p:spPr>
          <a:xfrm>
            <a:off x="652397" y="1165726"/>
            <a:ext cx="943303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软件问题报告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问题总条数：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413385" y="2562743"/>
          <a:ext cx="6336705" cy="1262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235">
                  <a:extLst>
                    <a:ext uri="{9D8B030D-6E8A-4147-A177-3AD203B41FA5}">
                      <a16:colId xmlns:a16="http://schemas.microsoft.com/office/drawing/2014/main" val="3147155665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441138397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677695724"/>
                    </a:ext>
                  </a:extLst>
                </a:gridCol>
              </a:tblGrid>
              <a:tr h="400149">
                <a:tc gridSpan="3">
                  <a:txBody>
                    <a:bodyPr/>
                    <a:lstStyle/>
                    <a:p>
                      <a:r>
                        <a:rPr lang="zh-CN" altLang="en-US" dirty="0" smtClean="0"/>
                        <a:t>软件问题报告概况（评审对象是 软件项目）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919054"/>
                  </a:ext>
                </a:extLst>
              </a:tr>
              <a:tr h="40570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轻微条数：</a:t>
                      </a:r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中等条数：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严重条数：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247317"/>
                  </a:ext>
                </a:extLst>
              </a:tr>
              <a:tr h="45679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接受条数：</a:t>
                      </a:r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部分接受条数：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不接受条数：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4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70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6fae6be-5c7e-4aa6-a4f4-f9cdd303905b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ffb6276-e03f-4f64-a93c-96bb6ca7edb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30341828"/>
  <p:tag name="KSO_WM_UNIT_PLACING_PICTURE_USER_VIEWPORT" val="{&quot;height&quot;:9480,&quot;width&quot;:8664}"/>
</p:tagLst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1062</Words>
  <Application>Microsoft Office PowerPoint</Application>
  <PresentationFormat>自定义</PresentationFormat>
  <Paragraphs>190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微软雅黑</vt:lpstr>
      <vt:lpstr>Arial</vt:lpstr>
      <vt:lpstr>宋体</vt:lpstr>
      <vt:lpstr>Calibri</vt:lpstr>
      <vt:lpstr>Wingdings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description>1</dc:description>
  <cp:lastModifiedBy>常 佳辉</cp:lastModifiedBy>
  <cp:revision>25</cp:revision>
  <dcterms:created xsi:type="dcterms:W3CDTF">2014-05-15T03:15:00Z</dcterms:created>
  <dcterms:modified xsi:type="dcterms:W3CDTF">2020-05-22T05:55:27Z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